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8" r:id="rId3"/>
    <p:sldId id="267" r:id="rId4"/>
    <p:sldId id="258" r:id="rId5"/>
    <p:sldId id="272" r:id="rId6"/>
    <p:sldId id="261" r:id="rId7"/>
    <p:sldId id="274" r:id="rId8"/>
    <p:sldId id="276" r:id="rId9"/>
    <p:sldId id="278" r:id="rId10"/>
    <p:sldId id="275" r:id="rId11"/>
    <p:sldId id="277" r:id="rId12"/>
    <p:sldId id="289" r:id="rId13"/>
    <p:sldId id="263" r:id="rId14"/>
    <p:sldId id="268" r:id="rId15"/>
    <p:sldId id="262" r:id="rId16"/>
    <p:sldId id="284" r:id="rId17"/>
    <p:sldId id="281" r:id="rId18"/>
    <p:sldId id="282" r:id="rId19"/>
    <p:sldId id="283" r:id="rId20"/>
    <p:sldId id="285" r:id="rId21"/>
    <p:sldId id="286" r:id="rId22"/>
    <p:sldId id="290" r:id="rId23"/>
    <p:sldId id="279" r:id="rId24"/>
    <p:sldId id="266" r:id="rId25"/>
    <p:sldId id="280" r:id="rId26"/>
    <p:sldId id="270" r:id="rId27"/>
    <p:sldId id="271" r:id="rId28"/>
    <p:sldId id="29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FC4"/>
    <a:srgbClr val="619CFF"/>
    <a:srgbClr val="00BA38"/>
    <a:srgbClr val="F9766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45"/>
    <p:restoredTop sz="96327"/>
  </p:normalViewPr>
  <p:slideViewPr>
    <p:cSldViewPr snapToGrid="0" snapToObjects="1">
      <p:cViewPr varScale="1">
        <p:scale>
          <a:sx n="120" d="100"/>
          <a:sy n="120" d="100"/>
        </p:scale>
        <p:origin x="19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3CC0D-408A-A9A8-66AB-4ED3E40F7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96B87-5DC9-717A-2BF3-A4DA385F1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3574B-51AE-2CD0-CFAA-CF2563463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6F68-7FE0-7243-AE70-6B3892DC585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72395-07CD-0E37-9FC8-C132F19D6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A6720-71D4-EAF8-878A-03B0A53A8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0D38-1D70-9544-BC0A-007742F45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05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E0259-B7D7-C36D-D189-36C48B53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434E15-EA0F-4D0D-068B-BF22F4FBD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CE5A2-0127-D403-574B-9749D7E73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6F68-7FE0-7243-AE70-6B3892DC585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59720-B929-E4D2-1CE2-B37B80364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A5C7B-6E4A-6B4A-297A-43439EA9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0D38-1D70-9544-BC0A-007742F45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11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4AC97A-853D-8FC2-0D41-2D89AFBCE9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9DCD9C-C90E-AB38-5C94-19A867E9C4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AEC65-DF7B-60E1-EA60-FDC678E6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6F68-7FE0-7243-AE70-6B3892DC585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00485-E51F-33C1-BABE-628F535DA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93779-EAC9-6A84-6D44-5639A8D6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0D38-1D70-9544-BC0A-007742F45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2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238C1-0CB3-D5FB-7D48-A04BD0F67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340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C8234-D82A-CE51-C2F8-285693A33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021"/>
            <a:ext cx="10515600" cy="45739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C2C10-D4D6-C982-C07F-6B9E59A02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6F68-7FE0-7243-AE70-6B3892DC585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13E3E-A33E-719D-F139-A4903C95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923F3-74DD-E3D7-409C-B77E449A7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0D38-1D70-9544-BC0A-007742F45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70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FA41-EB5A-A043-1B82-31E913775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8D8D5-5ACC-E63E-751E-F97AA156F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BF269-1C8C-9B02-F6FA-C980CCFCE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6F68-7FE0-7243-AE70-6B3892DC585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F82A6-74CC-9F20-851A-404356B01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EAB20-6EC8-421A-F215-7A4764A5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0D38-1D70-9544-BC0A-007742F45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818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9F29-D9B0-3068-F9AF-F09DA255B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AC296-0C4F-FA97-42ED-E23F72C4E7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2F8DE-7A0C-90C2-B9BD-CE9D5942C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A7D3B-5D47-6CE1-D8D4-13DE458BC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6F68-7FE0-7243-AE70-6B3892DC585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7257A3-1ACE-DB54-E2CA-18CC6C60E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51E117-C746-B828-E38D-E77E6148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0D38-1D70-9544-BC0A-007742F45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823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F1204-8E0A-792C-6C0B-2626FBCD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D33AB-90FD-2C9D-BF45-53E650A64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D7F4C-51EA-872A-1469-5BF91B7EF5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FCA2F-9906-5F67-EED1-912E8F145B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08CFFA-2D2A-31A1-7475-ACE321075B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1DF168-E993-F3B6-646D-EC760AB2C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6F68-7FE0-7243-AE70-6B3892DC585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7E4D50-A329-171D-9D75-4BB81FF71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CBBB68-E49B-331A-1E65-7ED53A6E9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0D38-1D70-9544-BC0A-007742F45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99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E2A1-7618-B129-6404-B4874F552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746BA-CBFA-8674-2CE2-F14437897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6F68-7FE0-7243-AE70-6B3892DC585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675D1-5929-71BE-5A00-42AB8A89B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FEFBF-C70D-D600-AC14-1E864C93C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0D38-1D70-9544-BC0A-007742F45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68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1B06D-80EC-7BAD-57C2-1F7E4B210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6F68-7FE0-7243-AE70-6B3892DC585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05BD5D-0131-E9AA-D2D7-DE21A0321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FAA6B-D3A1-6729-1C59-8EF941D1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0D38-1D70-9544-BC0A-007742F45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36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BD60-E9EC-072D-A38D-49BA571CB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36E9B-1995-C4F1-EF19-17935CB05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F07A2-B9AB-34AE-5A7B-B8A70F159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D18D4-4ED4-FCCB-B6B3-12DA88387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6F68-7FE0-7243-AE70-6B3892DC585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DF790-A77A-FADC-7318-28D33FEEB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1B229-D292-FE49-4306-070C344DF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0D38-1D70-9544-BC0A-007742F45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7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951C8-FCDA-E227-D617-7683D200A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51D25-E083-D8EF-A491-4F7772BA09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0DB24-C278-08B3-19E5-1D461643F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03BE8-08D5-B415-EFC0-6A83FF436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6F68-7FE0-7243-AE70-6B3892DC585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F750A-9F12-180D-7940-6857DC35A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E087B-9CD9-2868-8B56-60B553A6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0D38-1D70-9544-BC0A-007742F45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95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AC61E8-8EB5-9D11-873D-721F35724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60F43-DF77-CE8A-4625-8C4A6C231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7504F-AE7C-CA93-2255-B98FDB02C8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F6F68-7FE0-7243-AE70-6B3892DC585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BDE7D-A2F2-B854-6CC1-7EB334C7D1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0AEB-D4A8-E863-0294-EF96F736A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30D38-1D70-9544-BC0A-007742F45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9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B3E4C-62BC-BA76-2ECA-1B80AAB261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INFSCI 2595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762A5E-D2FE-A103-1E84-1999061F05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Spring</a:t>
            </a:r>
            <a:r>
              <a:rPr lang="zh-CN" altLang="en-US" dirty="0"/>
              <a:t> </a:t>
            </a:r>
            <a:r>
              <a:rPr lang="en-US" altLang="zh-CN" dirty="0"/>
              <a:t>2022</a:t>
            </a:r>
            <a:endParaRPr lang="en-US" dirty="0"/>
          </a:p>
          <a:p>
            <a:r>
              <a:rPr lang="en-US" dirty="0"/>
              <a:t>Zhenyu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547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>
            <a:extLst>
              <a:ext uri="{FF2B5EF4-FFF2-40B4-BE49-F238E27FC236}">
                <a16:creationId xmlns:a16="http://schemas.microsoft.com/office/drawing/2014/main" id="{53F7146B-51AA-4203-D2CD-A10771FA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866" y="3485445"/>
            <a:ext cx="8568267" cy="342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76E2AC-802A-265A-0AA4-2C8430EB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Regression</a:t>
            </a:r>
            <a:br>
              <a:rPr lang="en-US" dirty="0"/>
            </a:br>
            <a:r>
              <a:rPr lang="en-US" dirty="0"/>
              <a:t>Advanced Nonlinear Models</a:t>
            </a:r>
          </a:p>
        </p:txBody>
      </p:sp>
      <p:sp>
        <p:nvSpPr>
          <p:cNvPr id="5" name="Content Placeholder 15">
            <a:extLst>
              <a:ext uri="{FF2B5EF4-FFF2-40B4-BE49-F238E27FC236}">
                <a16:creationId xmlns:a16="http://schemas.microsoft.com/office/drawing/2014/main" id="{9473E553-EB45-A85A-EB4D-76205BF53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023"/>
            <a:ext cx="10515600" cy="1952977"/>
          </a:xfrm>
        </p:spPr>
        <p:txBody>
          <a:bodyPr>
            <a:normAutofit/>
          </a:bodyPr>
          <a:lstStyle/>
          <a:p>
            <a:r>
              <a:rPr lang="en-US" dirty="0"/>
              <a:t>Five advanced models are tuned, each with 5x5 CV using </a:t>
            </a:r>
            <a:r>
              <a:rPr lang="en-US" dirty="0" err="1"/>
              <a:t>tidymodels</a:t>
            </a:r>
            <a:r>
              <a:rPr lang="en-US" dirty="0"/>
              <a:t>’ default tuning grids of 20 combinations for tuning parameters.</a:t>
            </a:r>
          </a:p>
          <a:p>
            <a:r>
              <a:rPr lang="en-US" dirty="0"/>
              <a:t>The best of each model is selected and compared. </a:t>
            </a:r>
          </a:p>
          <a:p>
            <a:r>
              <a:rPr lang="en-US" dirty="0"/>
              <a:t>The best model is identified as the </a:t>
            </a:r>
            <a:r>
              <a:rPr lang="en-US" b="1" dirty="0"/>
              <a:t>XGB model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68538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63C5-0ABC-28F3-DB17-70D622A2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Regression</a:t>
            </a:r>
            <a:br>
              <a:rPr lang="en-US" dirty="0"/>
            </a:br>
            <a:r>
              <a:rPr lang="en-US" dirty="0"/>
              <a:t>Best Model</a:t>
            </a:r>
          </a:p>
        </p:txBody>
      </p:sp>
      <p:sp>
        <p:nvSpPr>
          <p:cNvPr id="5" name="Content Placeholder 15">
            <a:extLst>
              <a:ext uri="{FF2B5EF4-FFF2-40B4-BE49-F238E27FC236}">
                <a16:creationId xmlns:a16="http://schemas.microsoft.com/office/drawing/2014/main" id="{4CBB42A6-9AEE-3679-4342-25A55C711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best model from each section (baseline </a:t>
            </a:r>
            <a:r>
              <a:rPr lang="en-US" dirty="0" err="1"/>
              <a:t>lm</a:t>
            </a:r>
            <a:r>
              <a:rPr lang="en-US" dirty="0"/>
              <a:t>, regularized </a:t>
            </a:r>
            <a:r>
              <a:rPr lang="en-US" dirty="0" err="1"/>
              <a:t>lm</a:t>
            </a:r>
            <a:r>
              <a:rPr lang="en-US" dirty="0"/>
              <a:t>, advanced models) are pooled together for comparison. </a:t>
            </a:r>
          </a:p>
          <a:p>
            <a:r>
              <a:rPr lang="en-US" dirty="0"/>
              <a:t>The best model for the </a:t>
            </a:r>
            <a:r>
              <a:rPr lang="en-US" b="1" dirty="0"/>
              <a:t>regression task </a:t>
            </a:r>
            <a:r>
              <a:rPr lang="en-US" dirty="0"/>
              <a:t>is identified as the </a:t>
            </a:r>
            <a:r>
              <a:rPr lang="en-US" u="sng" dirty="0"/>
              <a:t>Elastic Net model</a:t>
            </a:r>
            <a:r>
              <a:rPr lang="en-US" dirty="0"/>
              <a:t> with interactions from all inputs. 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479D8976-44C5-331C-F7C8-B0CC3CBD4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888" y="3432925"/>
            <a:ext cx="8568267" cy="342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60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C7C9-F07F-6AC5-7082-C1A75DFFE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8169F-5701-85BC-6EBE-50F489A6F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 if the sale goal for a product is met (outcome) using categorical inputs like region, customer, and sentiment derived features.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083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CDB9FB32-59F3-8F69-B150-87F14733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022" y="0"/>
            <a:ext cx="1040648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9">
            <a:extLst>
              <a:ext uri="{FF2B5EF4-FFF2-40B4-BE49-F238E27FC236}">
                <a16:creationId xmlns:a16="http://schemas.microsoft.com/office/drawing/2014/main" id="{75B44840-F9AD-4D2B-5D7F-557A353A0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457591" y="5683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Classification EDA</a:t>
            </a:r>
            <a:br>
              <a:rPr lang="en-US" sz="3200" dirty="0"/>
            </a:br>
            <a:r>
              <a:rPr lang="en-US" sz="3200" dirty="0"/>
              <a:t>Trend for each continuous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1EFD8D-4262-7F82-5D8F-3AE29A97822A}"/>
              </a:ext>
            </a:extLst>
          </p:cNvPr>
          <p:cNvSpPr txBox="1"/>
          <p:nvPr/>
        </p:nvSpPr>
        <p:spPr>
          <a:xfrm>
            <a:off x="5625521" y="5369611"/>
            <a:ext cx="629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inputs that may be better at predicting event probability than others.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D5D668-2666-9E5F-9854-D4635C7AD275}"/>
              </a:ext>
            </a:extLst>
          </p:cNvPr>
          <p:cNvSpPr/>
          <p:nvPr/>
        </p:nvSpPr>
        <p:spPr>
          <a:xfrm>
            <a:off x="1504314" y="11289"/>
            <a:ext cx="1325565" cy="3984978"/>
          </a:xfrm>
          <a:prstGeom prst="rect">
            <a:avLst/>
          </a:prstGeom>
          <a:solidFill>
            <a:srgbClr val="FF0000">
              <a:alpha val="9804"/>
            </a:srgbClr>
          </a:solidFill>
          <a:ln w="12700">
            <a:solidFill>
              <a:srgbClr val="C0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E50DB7-DF10-D25E-2DDB-7A0D67F2CA18}"/>
              </a:ext>
            </a:extLst>
          </p:cNvPr>
          <p:cNvSpPr/>
          <p:nvPr/>
        </p:nvSpPr>
        <p:spPr>
          <a:xfrm>
            <a:off x="5350933" y="2664177"/>
            <a:ext cx="6429901" cy="1332089"/>
          </a:xfrm>
          <a:prstGeom prst="rect">
            <a:avLst/>
          </a:prstGeom>
          <a:solidFill>
            <a:srgbClr val="FF0000">
              <a:alpha val="9804"/>
            </a:srgbClr>
          </a:solidFill>
          <a:ln w="12700">
            <a:solidFill>
              <a:srgbClr val="C0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00288C-D760-5D74-40CA-CECB7475539D}"/>
              </a:ext>
            </a:extLst>
          </p:cNvPr>
          <p:cNvSpPr/>
          <p:nvPr/>
        </p:nvSpPr>
        <p:spPr>
          <a:xfrm>
            <a:off x="5350933" y="0"/>
            <a:ext cx="1325565" cy="2664176"/>
          </a:xfrm>
          <a:prstGeom prst="rect">
            <a:avLst/>
          </a:prstGeom>
          <a:solidFill>
            <a:srgbClr val="FF0000">
              <a:alpha val="9804"/>
            </a:srgbClr>
          </a:solidFill>
          <a:ln w="12700">
            <a:solidFill>
              <a:srgbClr val="C0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28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172" name="Picture 4">
            <a:extLst>
              <a:ext uri="{FF2B5EF4-FFF2-40B4-BE49-F238E27FC236}">
                <a16:creationId xmlns:a16="http://schemas.microsoft.com/office/drawing/2014/main" id="{D875D141-B74B-A2FC-A4E2-220A2DFEB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623" y="0"/>
            <a:ext cx="10564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48D06D9D-755E-3685-D4EF-AC7792065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457591" y="5683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Classification EDA</a:t>
            </a:r>
            <a:br>
              <a:rPr lang="en-US" sz="3200" dirty="0"/>
            </a:br>
            <a:r>
              <a:rPr lang="en-US" sz="3200" dirty="0"/>
              <a:t>Trend Conditioned on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Region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76B670-FBEA-E745-3B90-8A7D5204E2CE}"/>
              </a:ext>
            </a:extLst>
          </p:cNvPr>
          <p:cNvSpPr txBox="1"/>
          <p:nvPr/>
        </p:nvSpPr>
        <p:spPr>
          <a:xfrm>
            <a:off x="5625521" y="5369611"/>
            <a:ext cx="629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region categorical input seems to affect prediction from some continuous inputs.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74B786-C0B3-A601-F9F7-D04F5A28E11B}"/>
              </a:ext>
            </a:extLst>
          </p:cNvPr>
          <p:cNvSpPr/>
          <p:nvPr/>
        </p:nvSpPr>
        <p:spPr>
          <a:xfrm>
            <a:off x="1474280" y="3994864"/>
            <a:ext cx="7364920" cy="1335960"/>
          </a:xfrm>
          <a:prstGeom prst="rect">
            <a:avLst/>
          </a:prstGeom>
          <a:solidFill>
            <a:srgbClr val="FF0000">
              <a:alpha val="9804"/>
            </a:srgbClr>
          </a:solidFill>
          <a:ln w="12700">
            <a:solidFill>
              <a:srgbClr val="C0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E80D8E-8884-3AF6-3272-00C19DF8FDE4}"/>
              </a:ext>
            </a:extLst>
          </p:cNvPr>
          <p:cNvSpPr/>
          <p:nvPr/>
        </p:nvSpPr>
        <p:spPr>
          <a:xfrm>
            <a:off x="6355842" y="-1"/>
            <a:ext cx="1207714" cy="2675467"/>
          </a:xfrm>
          <a:prstGeom prst="rect">
            <a:avLst/>
          </a:prstGeom>
          <a:solidFill>
            <a:srgbClr val="FF0000">
              <a:alpha val="9804"/>
            </a:srgbClr>
          </a:solidFill>
          <a:ln w="12700">
            <a:solidFill>
              <a:srgbClr val="C0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83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6E974DF0-BF3D-B2D5-2182-708270551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623" y="0"/>
            <a:ext cx="10564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9">
            <a:extLst>
              <a:ext uri="{FF2B5EF4-FFF2-40B4-BE49-F238E27FC236}">
                <a16:creationId xmlns:a16="http://schemas.microsoft.com/office/drawing/2014/main" id="{CE0B4B80-9F1B-D403-0F34-24BF0CCEA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457591" y="5683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Classification EDA</a:t>
            </a:r>
            <a:br>
              <a:rPr lang="en-US" sz="3200" dirty="0"/>
            </a:br>
            <a:r>
              <a:rPr lang="en-US" sz="3200" dirty="0"/>
              <a:t>Trend Conditioned on 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Customer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21E3BA-5FFA-8FBA-D462-B76C92ED9492}"/>
              </a:ext>
            </a:extLst>
          </p:cNvPr>
          <p:cNvSpPr txBox="1"/>
          <p:nvPr/>
        </p:nvSpPr>
        <p:spPr>
          <a:xfrm>
            <a:off x="5625521" y="5369611"/>
            <a:ext cx="629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customer categorical input has great impact to how many continuous input may predict the event probability.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099868-1628-3D86-9939-6A514DA1CBF1}"/>
              </a:ext>
            </a:extLst>
          </p:cNvPr>
          <p:cNvSpPr/>
          <p:nvPr/>
        </p:nvSpPr>
        <p:spPr>
          <a:xfrm>
            <a:off x="7473245" y="0"/>
            <a:ext cx="3552612" cy="3996266"/>
          </a:xfrm>
          <a:prstGeom prst="rect">
            <a:avLst/>
          </a:prstGeom>
          <a:solidFill>
            <a:srgbClr val="FF0000">
              <a:alpha val="9804"/>
            </a:srgbClr>
          </a:solidFill>
          <a:ln w="12700">
            <a:solidFill>
              <a:srgbClr val="C0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B4DCDF-C120-BA56-7EC2-1AA456B17772}"/>
              </a:ext>
            </a:extLst>
          </p:cNvPr>
          <p:cNvSpPr/>
          <p:nvPr/>
        </p:nvSpPr>
        <p:spPr>
          <a:xfrm>
            <a:off x="1474280" y="5330824"/>
            <a:ext cx="3713599" cy="1298223"/>
          </a:xfrm>
          <a:prstGeom prst="rect">
            <a:avLst/>
          </a:prstGeom>
          <a:solidFill>
            <a:srgbClr val="FF0000">
              <a:alpha val="9804"/>
            </a:srgbClr>
          </a:solidFill>
          <a:ln w="12700">
            <a:solidFill>
              <a:srgbClr val="C0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584116-7715-8900-5254-8E14FA227A5F}"/>
              </a:ext>
            </a:extLst>
          </p:cNvPr>
          <p:cNvSpPr/>
          <p:nvPr/>
        </p:nvSpPr>
        <p:spPr>
          <a:xfrm>
            <a:off x="1474280" y="3994864"/>
            <a:ext cx="7218164" cy="1335960"/>
          </a:xfrm>
          <a:prstGeom prst="rect">
            <a:avLst/>
          </a:prstGeom>
          <a:solidFill>
            <a:srgbClr val="FF0000">
              <a:alpha val="9804"/>
            </a:srgbClr>
          </a:solidFill>
          <a:ln w="12700">
            <a:solidFill>
              <a:srgbClr val="C0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63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6DAEA-0919-C7B6-599E-A23340B6B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Classification EDA</a:t>
            </a:r>
            <a:br>
              <a:rPr lang="en-US" dirty="0"/>
            </a:br>
            <a:r>
              <a:rPr lang="en-US" dirty="0"/>
              <a:t>Event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784AD-4A4F-B3FC-8DDE-C480A2577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see unbalanced events from the data set.</a:t>
            </a:r>
          </a:p>
          <a:p>
            <a:r>
              <a:rPr lang="en-US" dirty="0"/>
              <a:t>This problem is even worse for certain customers. </a:t>
            </a:r>
          </a:p>
          <a:p>
            <a:r>
              <a:rPr lang="en-US" dirty="0"/>
              <a:t>Because of this, I decided to use </a:t>
            </a:r>
            <a:r>
              <a:rPr lang="en-US" u="sng" dirty="0"/>
              <a:t>mean log loss</a:t>
            </a:r>
            <a:r>
              <a:rPr lang="en-US" dirty="0"/>
              <a:t> as the main performance metric to compare classification performances. </a:t>
            </a:r>
          </a:p>
          <a:p>
            <a:endParaRPr lang="en-US" dirty="0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649FD83B-2061-4976-C459-5D17EAFD7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711" y="3882379"/>
            <a:ext cx="9166578" cy="274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635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7713A358-21E2-8A6A-0796-ABAA17CF7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089" y="3425457"/>
            <a:ext cx="8586950" cy="343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76E2AC-802A-265A-0AA4-2C8430EB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Classification</a:t>
            </a:r>
            <a:br>
              <a:rPr lang="en-US" dirty="0"/>
            </a:br>
            <a:r>
              <a:rPr lang="en-US" dirty="0"/>
              <a:t>Baseline Models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A39D574-21FE-0DF7-8C6D-6A4741AF4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019"/>
            <a:ext cx="10515600" cy="19078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best performing </a:t>
            </a:r>
            <a:r>
              <a:rPr lang="en-US" dirty="0" err="1"/>
              <a:t>glm</a:t>
            </a:r>
            <a:r>
              <a:rPr lang="en-US" dirty="0"/>
              <a:t> models with hand crafted features.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9766D"/>
                </a:solidFill>
              </a:rPr>
              <a:t>Red</a:t>
            </a:r>
            <a:r>
              <a:rPr lang="en-US" dirty="0"/>
              <a:t>: all inputs - linear additive.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BA38"/>
                </a:solidFill>
              </a:rPr>
              <a:t>Green</a:t>
            </a:r>
            <a:r>
              <a:rPr lang="en-US" dirty="0"/>
              <a:t>: continuous inputs only - linear additive.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619CFF"/>
                </a:solidFill>
              </a:rPr>
              <a:t>Blue</a:t>
            </a:r>
            <a:r>
              <a:rPr lang="en-US" dirty="0"/>
              <a:t>: interact some selected linear inputs.</a:t>
            </a:r>
          </a:p>
          <a:p>
            <a:r>
              <a:rPr lang="en-US" dirty="0"/>
              <a:t>The model with linear additive of continuous inputs is the best. </a:t>
            </a:r>
          </a:p>
        </p:txBody>
      </p:sp>
    </p:spTree>
    <p:extLst>
      <p:ext uri="{BB962C8B-B14F-4D97-AF65-F5344CB8AC3E}">
        <p14:creationId xmlns:p14="http://schemas.microsoft.com/office/powerpoint/2010/main" val="26189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E2AC-802A-265A-0AA4-2C8430EB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Classification</a:t>
            </a:r>
            <a:br>
              <a:rPr lang="en-US" dirty="0"/>
            </a:br>
            <a:r>
              <a:rPr lang="en-US" dirty="0"/>
              <a:t>Regularized Models (Elastic Net)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0D74C505-0C91-7B54-5ADD-5F87DB1E8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021"/>
            <a:ext cx="6234952" cy="4573941"/>
          </a:xfrm>
        </p:spPr>
        <p:txBody>
          <a:bodyPr>
            <a:normAutofit/>
          </a:bodyPr>
          <a:lstStyle/>
          <a:p>
            <a:r>
              <a:rPr lang="en-US" dirty="0"/>
              <a:t>Two baseline models are selected for regularization with Elastic Net</a:t>
            </a:r>
          </a:p>
          <a:p>
            <a:pPr lvl="1"/>
            <a:r>
              <a:rPr lang="en-US" b="1" dirty="0"/>
              <a:t>Left</a:t>
            </a:r>
            <a:r>
              <a:rPr lang="en-US" dirty="0"/>
              <a:t>: pairwise interactions for all continuous inputs, additive to categorical. </a:t>
            </a:r>
          </a:p>
          <a:p>
            <a:pPr lvl="1"/>
            <a:r>
              <a:rPr lang="en-US" b="1" dirty="0"/>
              <a:t>Right</a:t>
            </a:r>
            <a:r>
              <a:rPr lang="en-US" dirty="0"/>
              <a:t>: interact customer with all continuous inputs.</a:t>
            </a:r>
          </a:p>
          <a:p>
            <a:r>
              <a:rPr lang="en-US" sz="2400" dirty="0"/>
              <a:t>Models are tuned with 5x5 CV with customized penalize and mixing parameters.</a:t>
            </a:r>
          </a:p>
          <a:p>
            <a:r>
              <a:rPr lang="en-US" sz="2400" dirty="0"/>
              <a:t>Performance metrics are plotted </a:t>
            </a:r>
            <a:r>
              <a:rPr lang="en-US" sz="2400" dirty="0" err="1"/>
              <a:t>w.r.t.</a:t>
            </a:r>
            <a:r>
              <a:rPr lang="en-US" sz="2400" dirty="0"/>
              <a:t> the log-penalty range.</a:t>
            </a:r>
          </a:p>
          <a:p>
            <a:pPr lvl="1"/>
            <a:endParaRPr lang="en-US" dirty="0"/>
          </a:p>
        </p:txBody>
      </p:sp>
      <p:pic>
        <p:nvPicPr>
          <p:cNvPr id="34822" name="Picture 6">
            <a:extLst>
              <a:ext uri="{FF2B5EF4-FFF2-40B4-BE49-F238E27FC236}">
                <a16:creationId xmlns:a16="http://schemas.microsoft.com/office/drawing/2014/main" id="{43FEC57B-8DA9-8F2C-74D2-727F44887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888" y="1389888"/>
            <a:ext cx="5468112" cy="546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144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E2AC-802A-265A-0AA4-2C8430EB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Classification</a:t>
            </a:r>
            <a:br>
              <a:rPr lang="en-US" dirty="0"/>
            </a:br>
            <a:r>
              <a:rPr lang="en-US" dirty="0"/>
              <a:t>Regularized Models (Elastic Net)</a:t>
            </a: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7B1BD06D-18C1-0421-109A-BBD6DAD93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021"/>
            <a:ext cx="10515600" cy="4573941"/>
          </a:xfrm>
        </p:spPr>
        <p:txBody>
          <a:bodyPr/>
          <a:lstStyle/>
          <a:p>
            <a:r>
              <a:rPr lang="en-US" dirty="0"/>
              <a:t>Two baseline models are selected for regularization with Elastic Net</a:t>
            </a:r>
          </a:p>
          <a:p>
            <a:pPr lvl="1"/>
            <a:r>
              <a:rPr lang="en-US" dirty="0">
                <a:solidFill>
                  <a:srgbClr val="F9766D"/>
                </a:solidFill>
              </a:rPr>
              <a:t>Red</a:t>
            </a:r>
            <a:r>
              <a:rPr lang="en-US" dirty="0"/>
              <a:t>: pairwise interactions for all continuous inputs, additive to categorical. </a:t>
            </a:r>
          </a:p>
          <a:p>
            <a:pPr lvl="1"/>
            <a:r>
              <a:rPr lang="en-US" dirty="0">
                <a:solidFill>
                  <a:srgbClr val="00BFC4"/>
                </a:solidFill>
              </a:rPr>
              <a:t>Teal</a:t>
            </a:r>
            <a:r>
              <a:rPr lang="en-US" dirty="0"/>
              <a:t>: interact customer with all continuous inputs. </a:t>
            </a:r>
          </a:p>
          <a:p>
            <a:r>
              <a:rPr lang="en-US" dirty="0"/>
              <a:t>The model with interaction from customer has better performance. 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472697F6-0F87-AEDF-F660-9D90F8D5B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960" y="3429000"/>
            <a:ext cx="857808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20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E3E8D-EDCA-BBAB-5406-56EAA18F8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16B87-90CC-8AD4-9484-9E8EEE1B7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EDA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endParaRPr lang="en-US" dirty="0"/>
          </a:p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EDA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endParaRPr lang="en-US" dirty="0"/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664054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E2AC-802A-265A-0AA4-2C8430EB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Classification</a:t>
            </a:r>
            <a:br>
              <a:rPr lang="en-US" dirty="0"/>
            </a:br>
            <a:r>
              <a:rPr lang="en-US" dirty="0"/>
              <a:t>Advanced Nonlinear Models</a:t>
            </a:r>
          </a:p>
        </p:txBody>
      </p:sp>
      <p:sp>
        <p:nvSpPr>
          <p:cNvPr id="5" name="Content Placeholder 15">
            <a:extLst>
              <a:ext uri="{FF2B5EF4-FFF2-40B4-BE49-F238E27FC236}">
                <a16:creationId xmlns:a16="http://schemas.microsoft.com/office/drawing/2014/main" id="{9473E553-EB45-A85A-EB4D-76205BF53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022"/>
            <a:ext cx="10515600" cy="2009421"/>
          </a:xfrm>
        </p:spPr>
        <p:txBody>
          <a:bodyPr>
            <a:normAutofit/>
          </a:bodyPr>
          <a:lstStyle/>
          <a:p>
            <a:r>
              <a:rPr lang="en-US" dirty="0"/>
              <a:t>Five advanced models are tuned, each with 5x5 CV using </a:t>
            </a:r>
            <a:r>
              <a:rPr lang="en-US" dirty="0" err="1"/>
              <a:t>tidymodels</a:t>
            </a:r>
            <a:r>
              <a:rPr lang="en-US" dirty="0"/>
              <a:t>’ default tuning grids of 20 combinations for tuning parameters.</a:t>
            </a:r>
          </a:p>
          <a:p>
            <a:r>
              <a:rPr lang="en-US" dirty="0"/>
              <a:t>The best of each model is selected and compared. </a:t>
            </a:r>
          </a:p>
          <a:p>
            <a:r>
              <a:rPr lang="en-US" dirty="0"/>
              <a:t>The best model is identified as the </a:t>
            </a:r>
            <a:r>
              <a:rPr lang="en-US" b="1" dirty="0"/>
              <a:t>XGB model</a:t>
            </a:r>
            <a:r>
              <a:rPr lang="en-US" dirty="0"/>
              <a:t>. 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F0F5EDE-F2AD-C3B4-0A0C-85B423950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222" y="3475570"/>
            <a:ext cx="8579556" cy="342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53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63C5-0ABC-28F3-DB17-70D622A2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Classification</a:t>
            </a:r>
            <a:br>
              <a:rPr lang="en-US" dirty="0"/>
            </a:br>
            <a:r>
              <a:rPr lang="en-US" dirty="0"/>
              <a:t>Best Model</a:t>
            </a:r>
          </a:p>
        </p:txBody>
      </p:sp>
      <p:sp>
        <p:nvSpPr>
          <p:cNvPr id="5" name="Content Placeholder 15">
            <a:extLst>
              <a:ext uri="{FF2B5EF4-FFF2-40B4-BE49-F238E27FC236}">
                <a16:creationId xmlns:a16="http://schemas.microsoft.com/office/drawing/2014/main" id="{4CBB42A6-9AEE-3679-4342-25A55C711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022"/>
            <a:ext cx="10515600" cy="1986846"/>
          </a:xfrm>
        </p:spPr>
        <p:txBody>
          <a:bodyPr>
            <a:normAutofit/>
          </a:bodyPr>
          <a:lstStyle/>
          <a:p>
            <a:r>
              <a:rPr lang="en-US" dirty="0"/>
              <a:t>The best model from each section (baseline </a:t>
            </a:r>
            <a:r>
              <a:rPr lang="en-US" dirty="0" err="1"/>
              <a:t>glm</a:t>
            </a:r>
            <a:r>
              <a:rPr lang="en-US" dirty="0"/>
              <a:t>, regularized </a:t>
            </a:r>
            <a:r>
              <a:rPr lang="en-US" dirty="0" err="1"/>
              <a:t>glm</a:t>
            </a:r>
            <a:r>
              <a:rPr lang="en-US" dirty="0"/>
              <a:t>, advanced models) are pooled together for comparison. </a:t>
            </a:r>
          </a:p>
          <a:p>
            <a:r>
              <a:rPr lang="en-US" dirty="0"/>
              <a:t>The best model for the </a:t>
            </a:r>
            <a:r>
              <a:rPr lang="en-US" b="1" dirty="0"/>
              <a:t>classification task </a:t>
            </a:r>
            <a:r>
              <a:rPr lang="en-US" dirty="0"/>
              <a:t>is identified as the </a:t>
            </a:r>
            <a:r>
              <a:rPr lang="en-US" u="sng" dirty="0"/>
              <a:t>Elastic Net model</a:t>
            </a:r>
            <a:r>
              <a:rPr lang="en-US" dirty="0"/>
              <a:t> with interaction from customer to all continuous inputs. </a:t>
            </a:r>
          </a:p>
        </p:txBody>
      </p:sp>
      <p:pic>
        <p:nvPicPr>
          <p:cNvPr id="38918" name="Picture 6">
            <a:extLst>
              <a:ext uri="{FF2B5EF4-FFF2-40B4-BE49-F238E27FC236}">
                <a16:creationId xmlns:a16="http://schemas.microsoft.com/office/drawing/2014/main" id="{4AC535B2-13EA-4AD1-B9E4-0CEC07BAC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555" y="3429000"/>
            <a:ext cx="8579556" cy="342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1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C7C9-F07F-6AC5-7082-C1A75DFFE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8169F-5701-85BC-6EBE-50F489A6F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Analysis of key input features and model limitations.</a:t>
            </a:r>
          </a:p>
        </p:txBody>
      </p:sp>
    </p:spTree>
    <p:extLst>
      <p:ext uri="{BB962C8B-B14F-4D97-AF65-F5344CB8AC3E}">
        <p14:creationId xmlns:p14="http://schemas.microsoft.com/office/powerpoint/2010/main" val="3341547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CB0C7-D63A-6A43-ADCD-AA35C8460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Holdout Set Test Result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F1A614D3-41B5-2B8A-09AE-227EC17F5A1A}"/>
              </a:ext>
            </a:extLst>
          </p:cNvPr>
          <p:cNvSpPr txBox="1">
            <a:spLocks/>
          </p:cNvSpPr>
          <p:nvPr/>
        </p:nvSpPr>
        <p:spPr>
          <a:xfrm>
            <a:off x="838200" y="1603021"/>
            <a:ext cx="10515600" cy="457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D81B64F-C742-D7F3-5DE3-69993C0AC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predictions using the holdout set that was not involved in model training. </a:t>
            </a:r>
          </a:p>
          <a:p>
            <a:r>
              <a:rPr lang="en-US" dirty="0"/>
              <a:t>The results are as follows:</a:t>
            </a:r>
          </a:p>
        </p:txBody>
      </p:sp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E0F79D6D-12CB-31A2-02D7-3487988FA5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5699831"/>
              </p:ext>
            </p:extLst>
          </p:nvPr>
        </p:nvGraphicFramePr>
        <p:xfrm>
          <a:off x="2590800" y="3194756"/>
          <a:ext cx="7010400" cy="319669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3949078550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586522288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3750274951"/>
                    </a:ext>
                  </a:extLst>
                </a:gridCol>
              </a:tblGrid>
              <a:tr h="46848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</a:rPr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066"/>
                  </a:ext>
                </a:extLst>
              </a:tr>
              <a:tr h="454702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+mj-lt"/>
                        </a:rPr>
                        <a:t>Regression</a:t>
                      </a:r>
                      <a:r>
                        <a:rPr lang="en-US" sz="2400" dirty="0">
                          <a:effectLst/>
                          <a:latin typeface="+mj-lt"/>
                        </a:rPr>
                        <a:t> (predict sale time spent)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RMSE</a:t>
                      </a:r>
                      <a:endParaRPr lang="en-US" sz="2400" b="0" dirty="0">
                        <a:effectLst/>
                        <a:latin typeface="+mj-lt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0.24</a:t>
                      </a:r>
                      <a:endParaRPr lang="en-US" sz="2400" b="0" dirty="0">
                        <a:effectLst/>
                        <a:latin typeface="+mj-lt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773561061"/>
                  </a:ext>
                </a:extLst>
              </a:tr>
              <a:tr h="454702">
                <a:tc vMerge="1">
                  <a:txBody>
                    <a:bodyPr/>
                    <a:lstStyle/>
                    <a:p>
                      <a:pPr algn="ctr"/>
                      <a:endParaRPr lang="en-US" sz="2800" dirty="0">
                        <a:effectLst/>
                        <a:latin typeface="+mj-lt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R-Squared</a:t>
                      </a:r>
                      <a:endParaRPr lang="en-US" sz="2400" b="0" dirty="0">
                        <a:effectLst/>
                        <a:latin typeface="+mj-lt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0.81</a:t>
                      </a:r>
                      <a:endParaRPr lang="en-US" sz="2400" b="0" dirty="0">
                        <a:effectLst/>
                        <a:latin typeface="+mj-lt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168150627"/>
                  </a:ext>
                </a:extLst>
              </a:tr>
              <a:tr h="454702">
                <a:tc vMerge="1">
                  <a:txBody>
                    <a:bodyPr/>
                    <a:lstStyle/>
                    <a:p>
                      <a:pPr algn="ctr"/>
                      <a:endParaRPr lang="en-US" sz="2800" dirty="0">
                        <a:effectLst/>
                        <a:latin typeface="+mj-lt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effectLst/>
                          <a:latin typeface="+mj-lt"/>
                        </a:rPr>
                        <a:t>MAE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0.19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948624226"/>
                  </a:ext>
                </a:extLst>
              </a:tr>
              <a:tr h="454702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+mj-lt"/>
                        </a:rPr>
                        <a:t>Classification</a:t>
                      </a:r>
                      <a:r>
                        <a:rPr lang="en-US" sz="2400" dirty="0">
                          <a:effectLst/>
                          <a:latin typeface="+mj-lt"/>
                        </a:rPr>
                        <a:t> (predict failing sale goal)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Accuracy</a:t>
                      </a:r>
                      <a:endParaRPr lang="en-US" sz="2400" b="0" dirty="0">
                        <a:effectLst/>
                        <a:latin typeface="+mj-lt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0.82</a:t>
                      </a:r>
                      <a:endParaRPr lang="en-US" sz="2400" dirty="0">
                        <a:effectLst/>
                        <a:latin typeface="+mj-lt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364982191"/>
                  </a:ext>
                </a:extLst>
              </a:tr>
              <a:tr h="454702">
                <a:tc vMerge="1">
                  <a:txBody>
                    <a:bodyPr/>
                    <a:lstStyle/>
                    <a:p>
                      <a:pPr algn="ctr"/>
                      <a:endParaRPr lang="en-US" sz="2800" dirty="0">
                        <a:effectLst/>
                        <a:latin typeface="+mj-lt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Mean log loss</a:t>
                      </a:r>
                      <a:endParaRPr lang="en-US" sz="2400" b="0" dirty="0">
                        <a:effectLst/>
                        <a:latin typeface="+mj-lt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0.47</a:t>
                      </a:r>
                      <a:endParaRPr lang="en-US" sz="2400" dirty="0">
                        <a:effectLst/>
                        <a:latin typeface="+mj-lt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903026241"/>
                  </a:ext>
                </a:extLst>
              </a:tr>
              <a:tr h="454702">
                <a:tc vMerge="1">
                  <a:txBody>
                    <a:bodyPr/>
                    <a:lstStyle/>
                    <a:p>
                      <a:pPr algn="ctr"/>
                      <a:endParaRPr lang="en-US" sz="2800" dirty="0">
                        <a:effectLst/>
                        <a:latin typeface="+mj-lt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ROC AUC</a:t>
                      </a:r>
                      <a:endParaRPr lang="en-US" sz="2400" b="0" dirty="0">
                        <a:effectLst/>
                        <a:latin typeface="+mj-lt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0.84</a:t>
                      </a:r>
                      <a:endParaRPr lang="en-US" sz="2400" dirty="0">
                        <a:effectLst/>
                        <a:latin typeface="+mj-lt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78432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5526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7F038B3E-02EC-A6A3-6712-56840821E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3777" y="1534344"/>
            <a:ext cx="6305911" cy="464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D12BF952-2F93-D5F9-792C-030B7FA9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Regression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Important Features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36FF54-E297-F413-FA3C-01EE9B59A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021"/>
            <a:ext cx="4975578" cy="4573941"/>
          </a:xfrm>
        </p:spPr>
        <p:txBody>
          <a:bodyPr>
            <a:normAutofit/>
          </a:bodyPr>
          <a:lstStyle/>
          <a:p>
            <a:r>
              <a:rPr lang="en-US" dirty="0"/>
              <a:t>Top 20 important features from the best regression model.</a:t>
            </a:r>
          </a:p>
          <a:p>
            <a:r>
              <a:rPr lang="en-US" dirty="0"/>
              <a:t>The </a:t>
            </a:r>
            <a:r>
              <a:rPr lang="en-US" b="1" dirty="0"/>
              <a:t>region</a:t>
            </a:r>
            <a:r>
              <a:rPr lang="en-US" dirty="0"/>
              <a:t> categorical input is important.</a:t>
            </a:r>
          </a:p>
          <a:p>
            <a:r>
              <a:rPr lang="en-US" dirty="0"/>
              <a:t>Interaction from the </a:t>
            </a:r>
            <a:r>
              <a:rPr lang="en-US" b="1" dirty="0"/>
              <a:t>customer</a:t>
            </a:r>
            <a:r>
              <a:rPr lang="en-US" dirty="0"/>
              <a:t> categorical input is critical.</a:t>
            </a:r>
          </a:p>
          <a:p>
            <a:r>
              <a:rPr lang="en-US" dirty="0"/>
              <a:t>Some key continuous inputs are: </a:t>
            </a:r>
            <a:r>
              <a:rPr lang="en-US" b="1" dirty="0"/>
              <a:t>xw_01, xa_08, xb_07</a:t>
            </a:r>
          </a:p>
          <a:p>
            <a:r>
              <a:rPr lang="en-US" dirty="0"/>
              <a:t>Rare to see input from </a:t>
            </a:r>
            <a:r>
              <a:rPr lang="en-US" dirty="0" err="1"/>
              <a:t>xn</a:t>
            </a:r>
            <a:r>
              <a:rPr lang="en-US" dirty="0"/>
              <a:t>_ or </a:t>
            </a:r>
            <a:r>
              <a:rPr lang="en-US" dirty="0" err="1"/>
              <a:t>xs</a:t>
            </a:r>
            <a:r>
              <a:rPr lang="en-US" dirty="0"/>
              <a:t>_ feature sets. </a:t>
            </a:r>
          </a:p>
        </p:txBody>
      </p:sp>
    </p:spTree>
    <p:extLst>
      <p:ext uri="{BB962C8B-B14F-4D97-AF65-F5344CB8AC3E}">
        <p14:creationId xmlns:p14="http://schemas.microsoft.com/office/powerpoint/2010/main" val="2140114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D12BF952-2F93-D5F9-792C-030B7FA9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Classification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Important Features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36FF54-E297-F413-FA3C-01EE9B59A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021"/>
            <a:ext cx="5054600" cy="4573941"/>
          </a:xfrm>
        </p:spPr>
        <p:txBody>
          <a:bodyPr>
            <a:normAutofit/>
          </a:bodyPr>
          <a:lstStyle/>
          <a:p>
            <a:r>
              <a:rPr lang="en-US" dirty="0"/>
              <a:t>Top 20 important features from the best classification model.</a:t>
            </a:r>
          </a:p>
          <a:p>
            <a:r>
              <a:rPr lang="en-US" dirty="0"/>
              <a:t>The top ranked features are all the continuous inputs from the </a:t>
            </a:r>
            <a:r>
              <a:rPr lang="en-US" b="1" dirty="0" err="1"/>
              <a:t>xn</a:t>
            </a:r>
            <a:r>
              <a:rPr lang="en-US" b="1" dirty="0"/>
              <a:t>_ feature set</a:t>
            </a:r>
            <a:r>
              <a:rPr lang="en-US" dirty="0"/>
              <a:t>. </a:t>
            </a:r>
          </a:p>
          <a:p>
            <a:r>
              <a:rPr lang="en-US" dirty="0"/>
              <a:t>Interaction from </a:t>
            </a:r>
            <a:r>
              <a:rPr lang="en-US" b="1" dirty="0"/>
              <a:t>customer</a:t>
            </a:r>
            <a:r>
              <a:rPr lang="en-US" dirty="0"/>
              <a:t> categorical input helps. </a:t>
            </a:r>
          </a:p>
          <a:p>
            <a:r>
              <a:rPr lang="en-US" dirty="0"/>
              <a:t>Rare to see input from </a:t>
            </a:r>
            <a:r>
              <a:rPr lang="en-US" dirty="0" err="1"/>
              <a:t>xs</a:t>
            </a:r>
            <a:r>
              <a:rPr lang="en-US" dirty="0"/>
              <a:t>_ and </a:t>
            </a:r>
            <a:r>
              <a:rPr lang="en-US" dirty="0" err="1"/>
              <a:t>xw</a:t>
            </a:r>
            <a:r>
              <a:rPr lang="en-US" dirty="0"/>
              <a:t>_ feature sets.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D4D93-C106-A4F5-3286-289F42B75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02489" y="1512208"/>
            <a:ext cx="6384510" cy="466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121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6B3F82B-6525-B69D-7A73-34812FD48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my best regression model, compute the </a:t>
            </a:r>
            <a:r>
              <a:rPr lang="en-US" u="sng" dirty="0"/>
              <a:t>mean average error </a:t>
            </a:r>
            <a:r>
              <a:rPr lang="en-US" dirty="0"/>
              <a:t>across the resampled folds to determine the customer that have highest prediction error.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584BF38-1E9E-D8B0-2F22-43AD402B442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E1B35436-EBB7-0DA6-65B4-A65C26A1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672" y="2962449"/>
            <a:ext cx="571658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ontent Placeholder 16">
            <a:extLst>
              <a:ext uri="{FF2B5EF4-FFF2-40B4-BE49-F238E27FC236}">
                <a16:creationId xmlns:a16="http://schemas.microsoft.com/office/drawing/2014/main" id="{64EBF7F3-EE56-41A2-9964-BAD6A777B6EB}"/>
              </a:ext>
            </a:extLst>
          </p:cNvPr>
          <p:cNvSpPr txBox="1">
            <a:spLocks/>
          </p:cNvSpPr>
          <p:nvPr/>
        </p:nvSpPr>
        <p:spPr>
          <a:xfrm>
            <a:off x="838200" y="2962449"/>
            <a:ext cx="4520609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is hardest to predict the sale time spent on </a:t>
            </a:r>
            <a:r>
              <a:rPr lang="en-US" b="1" dirty="0"/>
              <a:t>customer K</a:t>
            </a:r>
            <a:r>
              <a:rPr lang="en-US" dirty="0"/>
              <a:t> using the best regression model. </a:t>
            </a:r>
          </a:p>
        </p:txBody>
      </p:sp>
      <p:sp>
        <p:nvSpPr>
          <p:cNvPr id="34" name="Title 13">
            <a:extLst>
              <a:ext uri="{FF2B5EF4-FFF2-40B4-BE49-F238E27FC236}">
                <a16:creationId xmlns:a16="http://schemas.microsoft.com/office/drawing/2014/main" id="{AE1EE4DA-E191-5079-9141-BB857F187C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Regression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Hard to Predict Customer</a:t>
            </a:r>
          </a:p>
        </p:txBody>
      </p:sp>
    </p:spTree>
    <p:extLst>
      <p:ext uri="{BB962C8B-B14F-4D97-AF65-F5344CB8AC3E}">
        <p14:creationId xmlns:p14="http://schemas.microsoft.com/office/powerpoint/2010/main" val="3659509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8DD4037-3EE4-2C98-DA78-D3D408D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Classification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Hard to Predict Customer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9F72DCD-A046-E56E-A341-C4EE42074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my best classification model, compute the </a:t>
            </a:r>
            <a:r>
              <a:rPr lang="en-US" u="sng" dirty="0"/>
              <a:t>mean log loss</a:t>
            </a:r>
            <a:r>
              <a:rPr lang="en-US" dirty="0"/>
              <a:t> across the resampled folds to determine the customer that have highest prediction error. </a:t>
            </a:r>
          </a:p>
          <a:p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E6B92BB-B8BD-8939-BB23-C0480DA870D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8" name="Content Placeholder 12">
            <a:extLst>
              <a:ext uri="{FF2B5EF4-FFF2-40B4-BE49-F238E27FC236}">
                <a16:creationId xmlns:a16="http://schemas.microsoft.com/office/drawing/2014/main" id="{D67634E2-50EC-A5D2-54A4-E9AAC26782BD}"/>
              </a:ext>
            </a:extLst>
          </p:cNvPr>
          <p:cNvSpPr txBox="1">
            <a:spLocks/>
          </p:cNvSpPr>
          <p:nvPr/>
        </p:nvSpPr>
        <p:spPr>
          <a:xfrm>
            <a:off x="838200" y="2989845"/>
            <a:ext cx="4524022" cy="2884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is hardest to predict “meeting the sale goal” on customer </a:t>
            </a:r>
            <a:r>
              <a:rPr lang="en-US" b="1" dirty="0"/>
              <a:t>Other</a:t>
            </a:r>
            <a:r>
              <a:rPr lang="en-US" dirty="0"/>
              <a:t>. Since that is a pooled set, the immediate next hard to predict customer is </a:t>
            </a:r>
            <a:r>
              <a:rPr lang="en-US" b="1" dirty="0"/>
              <a:t>A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16392" name="Picture 8">
            <a:extLst>
              <a:ext uri="{FF2B5EF4-FFF2-40B4-BE49-F238E27FC236}">
                <a16:creationId xmlns:a16="http://schemas.microsoft.com/office/drawing/2014/main" id="{545EAF7C-C042-8CF2-75F1-07A3517CB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2989845"/>
            <a:ext cx="571658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245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10BE-6C47-7993-2A6A-814C24D58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D4CDE-08D8-4FA6-1B47-A234A8476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formulation of the problem is </a:t>
            </a:r>
            <a:r>
              <a:rPr lang="en-US" b="1" dirty="0"/>
              <a:t>mostly helpful </a:t>
            </a:r>
            <a:r>
              <a:rPr lang="en-US" dirty="0"/>
              <a:t>to answer the questions.  </a:t>
            </a:r>
          </a:p>
          <a:p>
            <a:pPr lvl="1"/>
            <a:r>
              <a:rPr lang="en-US" dirty="0"/>
              <a:t>In the regression task, most sentiment derived features require </a:t>
            </a:r>
            <a:r>
              <a:rPr lang="en-US" u="sng" dirty="0"/>
              <a:t>interaction with categorical inputs</a:t>
            </a:r>
            <a:r>
              <a:rPr lang="en-US" dirty="0"/>
              <a:t> to predict the length of sale time. The word count feature `xw_01` appears to be only top ranked features without reliance on the interaction. </a:t>
            </a:r>
          </a:p>
          <a:p>
            <a:pPr lvl="1"/>
            <a:r>
              <a:rPr lang="en-US" dirty="0"/>
              <a:t>In the classification task, many sentiment derived features are helpful to predict failing the product sale goal. Notable ones are those from the NRC lexicon (`</a:t>
            </a:r>
            <a:r>
              <a:rPr lang="en-US" dirty="0" err="1"/>
              <a:t>xn</a:t>
            </a:r>
            <a:r>
              <a:rPr lang="en-US" dirty="0"/>
              <a:t>`).  </a:t>
            </a:r>
          </a:p>
          <a:p>
            <a:pPr lvl="1"/>
            <a:r>
              <a:rPr lang="en-US" dirty="0"/>
              <a:t>The features derived from `</a:t>
            </a:r>
            <a:r>
              <a:rPr lang="en-US" dirty="0" err="1"/>
              <a:t>sentimentr</a:t>
            </a:r>
            <a:r>
              <a:rPr lang="en-US" dirty="0"/>
              <a:t>` appear to be least helpful in both tasks.</a:t>
            </a:r>
          </a:p>
          <a:p>
            <a:r>
              <a:rPr lang="en-US" dirty="0"/>
              <a:t>The models developed do have </a:t>
            </a:r>
            <a:r>
              <a:rPr lang="en-US" b="1" dirty="0"/>
              <a:t>certain limitations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Both my best regression and classification models </a:t>
            </a:r>
            <a:r>
              <a:rPr lang="en-US" u="sng" dirty="0"/>
              <a:t>depend highly on the customer categorical input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This may prevent the models from working well with new customers. Ideally the model should rely on the sentiment derived features only to predict the outcomes.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317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C7C9-F07F-6AC5-7082-C1A75DFFE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Regression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8169F-5701-85BC-6EBE-50F489A6F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 the time spent on product sale by a sale representative (response) using categorical inputs like region, customer, and sentiment derived features.</a:t>
            </a:r>
          </a:p>
        </p:txBody>
      </p:sp>
    </p:spTree>
    <p:extLst>
      <p:ext uri="{BB962C8B-B14F-4D97-AF65-F5344CB8AC3E}">
        <p14:creationId xmlns:p14="http://schemas.microsoft.com/office/powerpoint/2010/main" val="2506198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5" name="Content Placeholder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A74011F2-05C9-E28A-6D2F-F408C7BF9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991" y="-4157"/>
            <a:ext cx="10401660" cy="6862157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884B7670-A1EE-A2F6-2940-6CB6141D7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457591" y="5683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Regression EDA</a:t>
            </a:r>
            <a:br>
              <a:rPr lang="en-US" sz="3200" dirty="0"/>
            </a:br>
            <a:r>
              <a:rPr lang="en-US" sz="3200" dirty="0"/>
              <a:t>Trend for each continuous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92EC98-44E9-F35E-EE96-BDA873368137}"/>
              </a:ext>
            </a:extLst>
          </p:cNvPr>
          <p:cNvSpPr txBox="1"/>
          <p:nvPr/>
        </p:nvSpPr>
        <p:spPr>
          <a:xfrm>
            <a:off x="5625521" y="5369611"/>
            <a:ext cx="6291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 inputs that may have nonlinear relation to the response (sale time). Some examples are highlighted.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F1E8EB-768E-57BF-ED8B-D81B84EE613F}"/>
              </a:ext>
            </a:extLst>
          </p:cNvPr>
          <p:cNvSpPr/>
          <p:nvPr/>
        </p:nvSpPr>
        <p:spPr>
          <a:xfrm>
            <a:off x="1652912" y="5323839"/>
            <a:ext cx="3782688" cy="1371601"/>
          </a:xfrm>
          <a:prstGeom prst="rect">
            <a:avLst/>
          </a:prstGeom>
          <a:solidFill>
            <a:srgbClr val="FF0000">
              <a:alpha val="9804"/>
            </a:srgbClr>
          </a:solidFill>
          <a:ln w="12700">
            <a:solidFill>
              <a:srgbClr val="C0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648295-442A-3274-F4E5-E1B5AF9D3F73}"/>
              </a:ext>
            </a:extLst>
          </p:cNvPr>
          <p:cNvSpPr/>
          <p:nvPr/>
        </p:nvSpPr>
        <p:spPr>
          <a:xfrm>
            <a:off x="4185920" y="10159"/>
            <a:ext cx="1249680" cy="3982721"/>
          </a:xfrm>
          <a:prstGeom prst="rect">
            <a:avLst/>
          </a:prstGeom>
          <a:solidFill>
            <a:srgbClr val="FF0000">
              <a:alpha val="9804"/>
            </a:srgbClr>
          </a:solidFill>
          <a:ln w="12700">
            <a:solidFill>
              <a:srgbClr val="C0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D05E09F-B50E-E185-58EC-608469698F78}"/>
              </a:ext>
            </a:extLst>
          </p:cNvPr>
          <p:cNvSpPr/>
          <p:nvPr/>
        </p:nvSpPr>
        <p:spPr>
          <a:xfrm>
            <a:off x="6746242" y="-4328"/>
            <a:ext cx="1249680" cy="3997208"/>
          </a:xfrm>
          <a:prstGeom prst="rect">
            <a:avLst/>
          </a:prstGeom>
          <a:solidFill>
            <a:srgbClr val="FF0000">
              <a:alpha val="9804"/>
            </a:srgbClr>
          </a:solidFill>
          <a:ln w="12700">
            <a:solidFill>
              <a:srgbClr val="C0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D4ED08-4EBC-3ACD-17BE-AA353C7CDC68}"/>
              </a:ext>
            </a:extLst>
          </p:cNvPr>
          <p:cNvSpPr/>
          <p:nvPr/>
        </p:nvSpPr>
        <p:spPr>
          <a:xfrm>
            <a:off x="10594449" y="-4328"/>
            <a:ext cx="1249680" cy="3997208"/>
          </a:xfrm>
          <a:prstGeom prst="rect">
            <a:avLst/>
          </a:prstGeom>
          <a:solidFill>
            <a:srgbClr val="FF0000">
              <a:alpha val="9804"/>
            </a:srgbClr>
          </a:solidFill>
          <a:ln w="12700">
            <a:solidFill>
              <a:srgbClr val="C0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54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B0CD59C6-77BB-9EC2-A2CA-86DD61625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904" y="0"/>
            <a:ext cx="105156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9D30C0A-A5EE-DFD1-A9BB-08FC6C37E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457591" y="5683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Regression EDA</a:t>
            </a:r>
            <a:br>
              <a:rPr lang="en-US" sz="3200" dirty="0"/>
            </a:br>
            <a:r>
              <a:rPr lang="en-US" sz="3200" dirty="0"/>
              <a:t>Trend Conditioned on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Region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F7197E-CB9A-B849-FD82-5401294E5D33}"/>
              </a:ext>
            </a:extLst>
          </p:cNvPr>
          <p:cNvSpPr txBox="1"/>
          <p:nvPr/>
        </p:nvSpPr>
        <p:spPr>
          <a:xfrm>
            <a:off x="5250088" y="5373768"/>
            <a:ext cx="6535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region categorical input affects how continuous variables can predict the response (sale time).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BBB6C9-2C7C-7D73-0A85-654A5F593E2E}"/>
              </a:ext>
            </a:extLst>
          </p:cNvPr>
          <p:cNvSpPr/>
          <p:nvPr/>
        </p:nvSpPr>
        <p:spPr>
          <a:xfrm>
            <a:off x="5185161" y="0"/>
            <a:ext cx="1178557" cy="3997208"/>
          </a:xfrm>
          <a:prstGeom prst="rect">
            <a:avLst/>
          </a:prstGeom>
          <a:solidFill>
            <a:srgbClr val="FF0000">
              <a:alpha val="9804"/>
            </a:srgbClr>
          </a:solidFill>
          <a:ln w="12700">
            <a:solidFill>
              <a:srgbClr val="C0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37BA5-1432-68CE-6E2C-7BFC7BA5B434}"/>
              </a:ext>
            </a:extLst>
          </p:cNvPr>
          <p:cNvSpPr/>
          <p:nvPr/>
        </p:nvSpPr>
        <p:spPr>
          <a:xfrm>
            <a:off x="7605906" y="0"/>
            <a:ext cx="1178557" cy="3997208"/>
          </a:xfrm>
          <a:prstGeom prst="rect">
            <a:avLst/>
          </a:prstGeom>
          <a:solidFill>
            <a:srgbClr val="FF0000">
              <a:alpha val="9804"/>
            </a:srgbClr>
          </a:solidFill>
          <a:ln w="12700">
            <a:solidFill>
              <a:srgbClr val="C0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2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E68F18A9-3B17-BD17-3441-B3573693F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651" y="0"/>
            <a:ext cx="10564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9">
            <a:extLst>
              <a:ext uri="{FF2B5EF4-FFF2-40B4-BE49-F238E27FC236}">
                <a16:creationId xmlns:a16="http://schemas.microsoft.com/office/drawing/2014/main" id="{FB50405E-4980-9250-5A42-5DC6554D4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457591" y="5683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Regression EDA</a:t>
            </a:r>
            <a:br>
              <a:rPr lang="en-US" sz="3200" dirty="0"/>
            </a:br>
            <a:r>
              <a:rPr lang="en-US" sz="3200" dirty="0"/>
              <a:t>Trend Conditioned on 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Customer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C35D86-C0D4-A1AA-4FD3-EF09AAA1BCAC}"/>
              </a:ext>
            </a:extLst>
          </p:cNvPr>
          <p:cNvSpPr txBox="1"/>
          <p:nvPr/>
        </p:nvSpPr>
        <p:spPr>
          <a:xfrm>
            <a:off x="5328356" y="5418748"/>
            <a:ext cx="6536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customer categorical input affects how continuous variables can predict the response (sale time).</a:t>
            </a:r>
          </a:p>
          <a:p>
            <a:r>
              <a:rPr lang="en-US" dirty="0"/>
              <a:t>(To simplify the visualization, a linear smoother is used with no uncertainty interval)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183DAF-7F38-B6CA-9318-5DEAA68C772B}"/>
              </a:ext>
            </a:extLst>
          </p:cNvPr>
          <p:cNvSpPr/>
          <p:nvPr/>
        </p:nvSpPr>
        <p:spPr>
          <a:xfrm>
            <a:off x="5177087" y="-6940"/>
            <a:ext cx="1178557" cy="3997208"/>
          </a:xfrm>
          <a:prstGeom prst="rect">
            <a:avLst/>
          </a:prstGeom>
          <a:solidFill>
            <a:srgbClr val="FF0000">
              <a:alpha val="9804"/>
            </a:srgbClr>
          </a:solidFill>
          <a:ln w="12700">
            <a:solidFill>
              <a:srgbClr val="C0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793E1E-7FE7-8910-ED08-410F745EB83F}"/>
              </a:ext>
            </a:extLst>
          </p:cNvPr>
          <p:cNvSpPr/>
          <p:nvPr/>
        </p:nvSpPr>
        <p:spPr>
          <a:xfrm>
            <a:off x="9929709" y="-6940"/>
            <a:ext cx="1178557" cy="3997208"/>
          </a:xfrm>
          <a:prstGeom prst="rect">
            <a:avLst/>
          </a:prstGeom>
          <a:solidFill>
            <a:srgbClr val="FF0000">
              <a:alpha val="9804"/>
            </a:srgbClr>
          </a:solidFill>
          <a:ln w="12700">
            <a:solidFill>
              <a:srgbClr val="C0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26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E2AC-802A-265A-0AA4-2C8430EB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Regression</a:t>
            </a:r>
            <a:br>
              <a:rPr lang="en-US" dirty="0"/>
            </a:br>
            <a:r>
              <a:rPr lang="en-US" dirty="0"/>
              <a:t>Baseline Models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A39D574-21FE-0DF7-8C6D-6A4741AF4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020"/>
            <a:ext cx="10515600" cy="3984979"/>
          </a:xfrm>
        </p:spPr>
        <p:txBody>
          <a:bodyPr>
            <a:normAutofit/>
          </a:bodyPr>
          <a:lstStyle/>
          <a:p>
            <a:r>
              <a:rPr lang="en-US" dirty="0"/>
              <a:t>The best performing linear models with hand crafted features.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9766D"/>
                </a:solidFill>
              </a:rPr>
              <a:t>Red</a:t>
            </a:r>
            <a:r>
              <a:rPr lang="en-US" dirty="0"/>
              <a:t>: all inputs - linear additive. </a:t>
            </a:r>
            <a:r>
              <a:rPr lang="en-US" dirty="0">
                <a:solidFill>
                  <a:srgbClr val="00BA38"/>
                </a:solidFill>
              </a:rPr>
              <a:t>Green</a:t>
            </a:r>
            <a:r>
              <a:rPr lang="en-US" dirty="0"/>
              <a:t>: linear inputs and nonlinear features - linear additive. </a:t>
            </a:r>
            <a:r>
              <a:rPr lang="en-US" dirty="0">
                <a:solidFill>
                  <a:srgbClr val="619CFF"/>
                </a:solidFill>
              </a:rPr>
              <a:t>Blue</a:t>
            </a:r>
            <a:r>
              <a:rPr lang="en-US" dirty="0"/>
              <a:t>: interact region to nonlinear features - linear additive.</a:t>
            </a:r>
          </a:p>
          <a:p>
            <a:r>
              <a:rPr lang="en-US" dirty="0"/>
              <a:t>The model with </a:t>
            </a:r>
            <a:r>
              <a:rPr lang="en-US" b="1" dirty="0"/>
              <a:t>linear additive of non-linear features </a:t>
            </a:r>
            <a:r>
              <a:rPr lang="en-US" dirty="0"/>
              <a:t>is the best. </a:t>
            </a:r>
          </a:p>
        </p:txBody>
      </p:sp>
      <p:pic>
        <p:nvPicPr>
          <p:cNvPr id="18442" name="Picture 10">
            <a:extLst>
              <a:ext uri="{FF2B5EF4-FFF2-40B4-BE49-F238E27FC236}">
                <a16:creationId xmlns:a16="http://schemas.microsoft.com/office/drawing/2014/main" id="{0A89C781-CD58-E1D2-64A7-599E198C7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748" y="3429000"/>
            <a:ext cx="857808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329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E2AC-802A-265A-0AA4-2C8430EB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Regression</a:t>
            </a:r>
            <a:br>
              <a:rPr lang="en-US" dirty="0"/>
            </a:br>
            <a:r>
              <a:rPr lang="en-US" dirty="0"/>
              <a:t>Regularized Models (Elastic Net)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0D74C505-0C91-7B54-5ADD-5F87DB1E8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021"/>
            <a:ext cx="6234952" cy="4573941"/>
          </a:xfrm>
        </p:spPr>
        <p:txBody>
          <a:bodyPr>
            <a:normAutofit/>
          </a:bodyPr>
          <a:lstStyle/>
          <a:p>
            <a:r>
              <a:rPr lang="en-US" dirty="0"/>
              <a:t>Two baseline models are selected for regularization with Elastic Net</a:t>
            </a:r>
          </a:p>
          <a:p>
            <a:pPr lvl="1"/>
            <a:r>
              <a:rPr lang="en-US" b="1" dirty="0"/>
              <a:t>Left</a:t>
            </a:r>
            <a:r>
              <a:rPr lang="en-US" dirty="0"/>
              <a:t>: pairwise interactions for all continuous inputs, additive for categorical. </a:t>
            </a:r>
          </a:p>
          <a:p>
            <a:pPr lvl="1"/>
            <a:r>
              <a:rPr lang="en-US" b="1" dirty="0"/>
              <a:t>Right</a:t>
            </a:r>
            <a:r>
              <a:rPr lang="en-US" dirty="0"/>
              <a:t>: pairwise interactions for all input variables</a:t>
            </a:r>
          </a:p>
          <a:p>
            <a:r>
              <a:rPr lang="en-US" sz="2400" dirty="0"/>
              <a:t>Models are tuned with 5x5 CV with customized penalize and mixing parameters.</a:t>
            </a:r>
          </a:p>
          <a:p>
            <a:r>
              <a:rPr lang="en-US" sz="2400" dirty="0"/>
              <a:t>Performance metrics are plotted </a:t>
            </a:r>
            <a:r>
              <a:rPr lang="en-US" sz="2400" dirty="0" err="1"/>
              <a:t>w.r.t.</a:t>
            </a:r>
            <a:r>
              <a:rPr lang="en-US" sz="2400" dirty="0"/>
              <a:t> the log-penalty range.</a:t>
            </a:r>
          </a:p>
          <a:p>
            <a:pPr lvl="1"/>
            <a:endParaRPr lang="en-US"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EF86FA07-DE02-66FD-5D1B-E43B801D1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534" y="1388534"/>
            <a:ext cx="5469465" cy="546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086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E2AC-802A-265A-0AA4-2C8430EB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Regression</a:t>
            </a:r>
            <a:br>
              <a:rPr lang="en-US" dirty="0"/>
            </a:br>
            <a:r>
              <a:rPr lang="en-US" dirty="0"/>
              <a:t>Regularized Models (Elastic Net)</a:t>
            </a:r>
          </a:p>
        </p:txBody>
      </p:sp>
      <p:pic>
        <p:nvPicPr>
          <p:cNvPr id="21512" name="Picture 8">
            <a:extLst>
              <a:ext uri="{FF2B5EF4-FFF2-40B4-BE49-F238E27FC236}">
                <a16:creationId xmlns:a16="http://schemas.microsoft.com/office/drawing/2014/main" id="{EA23C1CB-1CED-80A4-DB51-C3226A4CB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515" y="3426753"/>
            <a:ext cx="8583706" cy="343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7B1BD06D-18C1-0421-109A-BBD6DAD93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022"/>
            <a:ext cx="10515600" cy="19191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Two baseline models are selected for regularization with Elastic Net</a:t>
            </a:r>
          </a:p>
          <a:p>
            <a:pPr lvl="1"/>
            <a:r>
              <a:rPr lang="en-US" dirty="0">
                <a:solidFill>
                  <a:srgbClr val="F9766D"/>
                </a:solidFill>
              </a:rPr>
              <a:t>Red</a:t>
            </a:r>
            <a:r>
              <a:rPr lang="en-US" dirty="0"/>
              <a:t>: pairwise interactions for continuous inputs, additive to categorical. </a:t>
            </a:r>
          </a:p>
          <a:p>
            <a:pPr lvl="1"/>
            <a:r>
              <a:rPr lang="en-US" dirty="0">
                <a:solidFill>
                  <a:srgbClr val="00BFC4"/>
                </a:solidFill>
              </a:rPr>
              <a:t>Teal</a:t>
            </a:r>
            <a:r>
              <a:rPr lang="en-US" dirty="0"/>
              <a:t>: pairwise interactions for all input variables. </a:t>
            </a:r>
          </a:p>
          <a:p>
            <a:r>
              <a:rPr lang="en-US" dirty="0"/>
              <a:t>The best of each model is selected by </a:t>
            </a:r>
            <a:r>
              <a:rPr lang="en-US" b="1" dirty="0"/>
              <a:t>RMSE </a:t>
            </a:r>
            <a:r>
              <a:rPr lang="en-US" dirty="0"/>
              <a:t>and compared. </a:t>
            </a:r>
          </a:p>
          <a:p>
            <a:r>
              <a:rPr lang="en-US" dirty="0"/>
              <a:t>The </a:t>
            </a:r>
            <a:r>
              <a:rPr lang="en-US" b="1" dirty="0"/>
              <a:t>all-input-pairwise model </a:t>
            </a:r>
            <a:r>
              <a:rPr lang="en-US" dirty="0"/>
              <a:t>has better performance. </a:t>
            </a:r>
          </a:p>
        </p:txBody>
      </p:sp>
    </p:spTree>
    <p:extLst>
      <p:ext uri="{BB962C8B-B14F-4D97-AF65-F5344CB8AC3E}">
        <p14:creationId xmlns:p14="http://schemas.microsoft.com/office/powerpoint/2010/main" val="1428076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</TotalTime>
  <Words>1252</Words>
  <Application>Microsoft Macintosh PowerPoint</Application>
  <PresentationFormat>Widescreen</PresentationFormat>
  <Paragraphs>130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INFSCI 2595 Final Project</vt:lpstr>
      <vt:lpstr>Outline</vt:lpstr>
      <vt:lpstr>Regression</vt:lpstr>
      <vt:lpstr>Regression EDA Trend for each continuous input</vt:lpstr>
      <vt:lpstr>Regression EDA Trend Conditioned on Region</vt:lpstr>
      <vt:lpstr>Regression EDA Trend Conditioned on Customer</vt:lpstr>
      <vt:lpstr>Regression Baseline Models</vt:lpstr>
      <vt:lpstr>Regression Regularized Models (Elastic Net)</vt:lpstr>
      <vt:lpstr>Regression Regularized Models (Elastic Net)</vt:lpstr>
      <vt:lpstr>Regression Advanced Nonlinear Models</vt:lpstr>
      <vt:lpstr>Regression Best Model</vt:lpstr>
      <vt:lpstr>Classification</vt:lpstr>
      <vt:lpstr>Classification EDA Trend for each continuous input</vt:lpstr>
      <vt:lpstr>Classification EDA Trend Conditioned on Region</vt:lpstr>
      <vt:lpstr>Classification EDA Trend Conditioned on Customer</vt:lpstr>
      <vt:lpstr>Classification EDA Event Probability</vt:lpstr>
      <vt:lpstr>Classification Baseline Models</vt:lpstr>
      <vt:lpstr>Classification Regularized Models (Elastic Net)</vt:lpstr>
      <vt:lpstr>Classification Regularized Models (Elastic Net)</vt:lpstr>
      <vt:lpstr>Classification Advanced Nonlinear Models</vt:lpstr>
      <vt:lpstr>Classification Best Model</vt:lpstr>
      <vt:lpstr>Conclusions</vt:lpstr>
      <vt:lpstr>Holdout Set Test Result</vt:lpstr>
      <vt:lpstr>Regression  Important Features</vt:lpstr>
      <vt:lpstr>Classification  Important Features</vt:lpstr>
      <vt:lpstr>Regression  Hard to Predict Customer</vt:lpstr>
      <vt:lpstr>Classification  Hard to Predict Customer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INFSCI 2595 Final Project</dc:title>
  <dc:creator>Li, Zhenyu</dc:creator>
  <cp:lastModifiedBy>Li, Zhenyu</cp:lastModifiedBy>
  <cp:revision>607</cp:revision>
  <dcterms:created xsi:type="dcterms:W3CDTF">2022-04-26T18:04:09Z</dcterms:created>
  <dcterms:modified xsi:type="dcterms:W3CDTF">2022-04-27T10:39:46Z</dcterms:modified>
</cp:coreProperties>
</file>